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42" r:id="rId5"/>
    <p:sldId id="351" r:id="rId6"/>
    <p:sldId id="352" r:id="rId7"/>
    <p:sldId id="349" r:id="rId8"/>
    <p:sldId id="354" r:id="rId9"/>
    <p:sldId id="355" r:id="rId10"/>
    <p:sldId id="356" r:id="rId11"/>
    <p:sldId id="357" r:id="rId12"/>
    <p:sldId id="358" r:id="rId13"/>
    <p:sldId id="344" r:id="rId14"/>
    <p:sldId id="359" r:id="rId15"/>
    <p:sldId id="360" r:id="rId16"/>
    <p:sldId id="361" r:id="rId17"/>
    <p:sldId id="35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WASTE </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sz="2400" dirty="0"/>
              <a:t>MANGMENT FOR</a:t>
            </a:r>
          </a:p>
          <a:p>
            <a:r>
              <a:rPr lang="en-US" sz="2400" dirty="0"/>
              <a:t>SMART CITY</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562047"/>
            <a:ext cx="12192000" cy="1323440"/>
          </a:xfrm>
        </p:spPr>
        <p:txBody>
          <a:bodyPr/>
          <a:lstStyle/>
          <a:p>
            <a:r>
              <a:rPr lang="en-US" dirty="0"/>
              <a:t>Team name</a:t>
            </a:r>
          </a:p>
          <a:p>
            <a:r>
              <a:rPr lang="en-US" dirty="0"/>
              <a:t>Hack Inversion</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dirty="0"/>
              <a:t>Web complaint output</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20" name="Picture 19">
            <a:extLst>
              <a:ext uri="{FF2B5EF4-FFF2-40B4-BE49-F238E27FC236}">
                <a16:creationId xmlns:a16="http://schemas.microsoft.com/office/drawing/2014/main" id="{83F4D7BA-6C68-04C0-8BA1-48DA750C8A29}"/>
              </a:ext>
            </a:extLst>
          </p:cNvPr>
          <p:cNvPicPr>
            <a:picLocks noChangeAspect="1"/>
          </p:cNvPicPr>
          <p:nvPr/>
        </p:nvPicPr>
        <p:blipFill>
          <a:blip r:embed="rId2"/>
          <a:stretch>
            <a:fillRect/>
          </a:stretch>
        </p:blipFill>
        <p:spPr>
          <a:xfrm>
            <a:off x="481780" y="2995766"/>
            <a:ext cx="5427408" cy="3052917"/>
          </a:xfrm>
          <a:prstGeom prst="rect">
            <a:avLst/>
          </a:prstGeom>
        </p:spPr>
      </p:pic>
      <p:pic>
        <p:nvPicPr>
          <p:cNvPr id="22" name="Picture 21">
            <a:extLst>
              <a:ext uri="{FF2B5EF4-FFF2-40B4-BE49-F238E27FC236}">
                <a16:creationId xmlns:a16="http://schemas.microsoft.com/office/drawing/2014/main" id="{1C0A0F3D-EE96-096A-3BB6-D7DDCFDE3DA3}"/>
              </a:ext>
            </a:extLst>
          </p:cNvPr>
          <p:cNvPicPr>
            <a:picLocks noChangeAspect="1"/>
          </p:cNvPicPr>
          <p:nvPr/>
        </p:nvPicPr>
        <p:blipFill>
          <a:blip r:embed="rId3"/>
          <a:stretch>
            <a:fillRect/>
          </a:stretch>
        </p:blipFill>
        <p:spPr>
          <a:xfrm>
            <a:off x="6210711" y="2995766"/>
            <a:ext cx="5243870" cy="2949677"/>
          </a:xfrm>
          <a:prstGeom prst="rect">
            <a:avLst/>
          </a:prstGeom>
        </p:spPr>
      </p:pic>
    </p:spTree>
    <p:extLst>
      <p:ext uri="{BB962C8B-B14F-4D97-AF65-F5344CB8AC3E}">
        <p14:creationId xmlns:p14="http://schemas.microsoft.com/office/powerpoint/2010/main" val="39992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dirty="0"/>
              <a:t>Web complaint output</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6" name="Picture 5">
            <a:extLst>
              <a:ext uri="{FF2B5EF4-FFF2-40B4-BE49-F238E27FC236}">
                <a16:creationId xmlns:a16="http://schemas.microsoft.com/office/drawing/2014/main" id="{34934B82-F8F4-C6FB-6B1A-2E50BFDFFA02}"/>
              </a:ext>
            </a:extLst>
          </p:cNvPr>
          <p:cNvPicPr>
            <a:picLocks noChangeAspect="1"/>
          </p:cNvPicPr>
          <p:nvPr/>
        </p:nvPicPr>
        <p:blipFill>
          <a:blip r:embed="rId2"/>
          <a:stretch>
            <a:fillRect/>
          </a:stretch>
        </p:blipFill>
        <p:spPr>
          <a:xfrm>
            <a:off x="580103" y="3111025"/>
            <a:ext cx="5348748" cy="3008671"/>
          </a:xfrm>
          <a:prstGeom prst="rect">
            <a:avLst/>
          </a:prstGeom>
        </p:spPr>
      </p:pic>
      <p:pic>
        <p:nvPicPr>
          <p:cNvPr id="8" name="Picture 7">
            <a:extLst>
              <a:ext uri="{FF2B5EF4-FFF2-40B4-BE49-F238E27FC236}">
                <a16:creationId xmlns:a16="http://schemas.microsoft.com/office/drawing/2014/main" id="{894075E2-15BF-B997-4641-6D5F27F13F8D}"/>
              </a:ext>
            </a:extLst>
          </p:cNvPr>
          <p:cNvPicPr>
            <a:picLocks noChangeAspect="1"/>
          </p:cNvPicPr>
          <p:nvPr/>
        </p:nvPicPr>
        <p:blipFill>
          <a:blip r:embed="rId3"/>
          <a:stretch>
            <a:fillRect/>
          </a:stretch>
        </p:blipFill>
        <p:spPr>
          <a:xfrm>
            <a:off x="6350795" y="3045886"/>
            <a:ext cx="5580352" cy="3138948"/>
          </a:xfrm>
          <a:prstGeom prst="rect">
            <a:avLst/>
          </a:prstGeom>
        </p:spPr>
      </p:pic>
    </p:spTree>
    <p:extLst>
      <p:ext uri="{BB962C8B-B14F-4D97-AF65-F5344CB8AC3E}">
        <p14:creationId xmlns:p14="http://schemas.microsoft.com/office/powerpoint/2010/main" val="91649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dirty="0"/>
              <a:t>Web complaint output</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12</a:t>
            </a:fld>
            <a:endParaRPr lang="en-US" dirty="0"/>
          </a:p>
        </p:txBody>
      </p:sp>
      <p:pic>
        <p:nvPicPr>
          <p:cNvPr id="4" name="Picture 3">
            <a:extLst>
              <a:ext uri="{FF2B5EF4-FFF2-40B4-BE49-F238E27FC236}">
                <a16:creationId xmlns:a16="http://schemas.microsoft.com/office/drawing/2014/main" id="{ABE9F12F-45B3-35C4-2698-F8E5E925069A}"/>
              </a:ext>
            </a:extLst>
          </p:cNvPr>
          <p:cNvPicPr>
            <a:picLocks noChangeAspect="1"/>
          </p:cNvPicPr>
          <p:nvPr/>
        </p:nvPicPr>
        <p:blipFill>
          <a:blip r:embed="rId2"/>
          <a:stretch>
            <a:fillRect/>
          </a:stretch>
        </p:blipFill>
        <p:spPr>
          <a:xfrm>
            <a:off x="216312" y="2774576"/>
            <a:ext cx="5725717" cy="3220716"/>
          </a:xfrm>
          <a:prstGeom prst="rect">
            <a:avLst/>
          </a:prstGeom>
        </p:spPr>
      </p:pic>
      <p:pic>
        <p:nvPicPr>
          <p:cNvPr id="10" name="Picture 9">
            <a:extLst>
              <a:ext uri="{FF2B5EF4-FFF2-40B4-BE49-F238E27FC236}">
                <a16:creationId xmlns:a16="http://schemas.microsoft.com/office/drawing/2014/main" id="{C7738CA1-9302-3B25-F92B-45038A6ABE3B}"/>
              </a:ext>
            </a:extLst>
          </p:cNvPr>
          <p:cNvPicPr>
            <a:picLocks noChangeAspect="1"/>
          </p:cNvPicPr>
          <p:nvPr/>
        </p:nvPicPr>
        <p:blipFill>
          <a:blip r:embed="rId3"/>
          <a:stretch>
            <a:fillRect/>
          </a:stretch>
        </p:blipFill>
        <p:spPr>
          <a:xfrm>
            <a:off x="6397458" y="2774577"/>
            <a:ext cx="5725716" cy="3220715"/>
          </a:xfrm>
          <a:prstGeom prst="rect">
            <a:avLst/>
          </a:prstGeom>
        </p:spPr>
      </p:pic>
    </p:spTree>
    <p:extLst>
      <p:ext uri="{BB962C8B-B14F-4D97-AF65-F5344CB8AC3E}">
        <p14:creationId xmlns:p14="http://schemas.microsoft.com/office/powerpoint/2010/main" val="225945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dirty="0"/>
              <a:t>Web complaint output</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5" name="Picture 4">
            <a:extLst>
              <a:ext uri="{FF2B5EF4-FFF2-40B4-BE49-F238E27FC236}">
                <a16:creationId xmlns:a16="http://schemas.microsoft.com/office/drawing/2014/main" id="{7B24DCCB-298F-58E5-8BB9-EF936C527CCC}"/>
              </a:ext>
            </a:extLst>
          </p:cNvPr>
          <p:cNvPicPr>
            <a:picLocks noChangeAspect="1"/>
          </p:cNvPicPr>
          <p:nvPr/>
        </p:nvPicPr>
        <p:blipFill>
          <a:blip r:embed="rId2"/>
          <a:stretch>
            <a:fillRect/>
          </a:stretch>
        </p:blipFill>
        <p:spPr>
          <a:xfrm>
            <a:off x="412954" y="2987163"/>
            <a:ext cx="5299587" cy="2981018"/>
          </a:xfrm>
          <a:prstGeom prst="rect">
            <a:avLst/>
          </a:prstGeom>
        </p:spPr>
      </p:pic>
      <p:pic>
        <p:nvPicPr>
          <p:cNvPr id="7" name="Picture 6">
            <a:extLst>
              <a:ext uri="{FF2B5EF4-FFF2-40B4-BE49-F238E27FC236}">
                <a16:creationId xmlns:a16="http://schemas.microsoft.com/office/drawing/2014/main" id="{324E2FE6-666D-3481-EC24-A7C175C354B0}"/>
              </a:ext>
            </a:extLst>
          </p:cNvPr>
          <p:cNvPicPr>
            <a:picLocks noChangeAspect="1"/>
          </p:cNvPicPr>
          <p:nvPr/>
        </p:nvPicPr>
        <p:blipFill>
          <a:blip r:embed="rId3"/>
          <a:stretch>
            <a:fillRect/>
          </a:stretch>
        </p:blipFill>
        <p:spPr>
          <a:xfrm>
            <a:off x="6361473" y="2953979"/>
            <a:ext cx="5417573" cy="3047385"/>
          </a:xfrm>
          <a:prstGeom prst="rect">
            <a:avLst/>
          </a:prstGeom>
        </p:spPr>
      </p:pic>
    </p:spTree>
    <p:extLst>
      <p:ext uri="{BB962C8B-B14F-4D97-AF65-F5344CB8AC3E}">
        <p14:creationId xmlns:p14="http://schemas.microsoft.com/office/powerpoint/2010/main" val="295021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336405" y="304739"/>
            <a:ext cx="4437223" cy="2616883"/>
          </a:xfrm>
        </p:spPr>
        <p:txBody>
          <a:bodyPr/>
          <a:lstStyle/>
          <a:p>
            <a:r>
              <a:rPr lang="en-US" sz="3600" dirty="0"/>
              <a:t>Conclusion</a:t>
            </a:r>
            <a:br>
              <a:rPr lang="en-US" sz="3600" dirty="0"/>
            </a:br>
            <a:br>
              <a:rPr lang="en-US" sz="3600" dirty="0"/>
            </a:br>
            <a:r>
              <a:rPr lang="en-US" sz="1600" dirty="0"/>
              <a:t>Thus the project for a smart city and waste management is developed successfully.</a:t>
            </a:r>
            <a:br>
              <a:rPr lang="en-US" dirty="0"/>
            </a:br>
            <a:endParaRPr lang="en-US" dirty="0"/>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639867" y="383811"/>
            <a:ext cx="6910627" cy="1164882"/>
          </a:xfrm>
        </p:spPr>
        <p:txBody>
          <a:bodyPr/>
          <a:lstStyle/>
          <a:p>
            <a:r>
              <a:rPr lang="en-US" dirty="0"/>
              <a:t>Problem Statement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789649" y="2341651"/>
            <a:ext cx="6888665" cy="2682634"/>
          </a:xfrm>
        </p:spPr>
        <p:txBody>
          <a:bodyPr/>
          <a:lstStyle/>
          <a:p>
            <a:pPr algn="just"/>
            <a:r>
              <a:rPr lang="en-IN" sz="1400" dirty="0">
                <a:solidFill>
                  <a:schemeClr val="accent1">
                    <a:lumMod val="20000"/>
                    <a:lumOff val="80000"/>
                  </a:schemeClr>
                </a:solidFill>
                <a:effectLst/>
                <a:latin typeface="Times New Roman" panose="02020603050405020304" pitchFamily="18" charset="0"/>
                <a:ea typeface="Times New Roman" panose="02020603050405020304" pitchFamily="18" charset="0"/>
              </a:rPr>
              <a:t>Indore today generates over 1,115 MT of garbage a day and all of it is collected from the source whether it is a household or commercial establishment. Indore has been divided into 19 zones and 85 wards. Each ward has on an average 6,000 households and 600 commercial establishments (part of 88 notified commercial areas). In Indore, waste is generated from various sources including households, commercial areas and other institutions like RWAs, hospitals, hotels among others.</a:t>
            </a:r>
            <a:r>
              <a:rPr lang="en-US" sz="1400" dirty="0">
                <a:solidFill>
                  <a:schemeClr val="accent1">
                    <a:lumMod val="20000"/>
                    <a:lumOff val="80000"/>
                  </a:schemeClr>
                </a:solidFill>
              </a:rPr>
              <a:t>    </a:t>
            </a:r>
            <a:r>
              <a:rPr lang="en-IN" sz="1400" dirty="0">
                <a:solidFill>
                  <a:schemeClr val="accent1">
                    <a:lumMod val="20000"/>
                    <a:lumOff val="80000"/>
                  </a:schemeClr>
                </a:solidFill>
                <a:effectLst/>
                <a:latin typeface="Times New Roman" panose="02020603050405020304" pitchFamily="18" charset="0"/>
                <a:ea typeface="Times New Roman" panose="02020603050405020304" pitchFamily="18" charset="0"/>
              </a:rPr>
              <a:t>To overcome all the deficiencies of present system and to establish solid waste management system of Indore city as per and Solid Waste Management Rules 2016 following actions are required. </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143611" y="4685925"/>
            <a:ext cx="6888665" cy="1815303"/>
          </a:xfrm>
        </p:spPr>
        <p:txBody>
          <a:bodyPr/>
          <a:lstStyle/>
          <a:p>
            <a:r>
              <a:rPr lang="en-IN" sz="1400" u="none" strike="noStrike" dirty="0">
                <a:solidFill>
                  <a:schemeClr val="accent1">
                    <a:lumMod val="20000"/>
                    <a:lumOff val="80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100% door to door collection and storage of waste. </a:t>
            </a:r>
          </a:p>
          <a:p>
            <a:r>
              <a:rPr lang="en-IN" sz="1400" u="none" strike="noStrike" dirty="0">
                <a:solidFill>
                  <a:schemeClr val="accent1">
                    <a:lumMod val="20000"/>
                    <a:lumOff val="80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make city bin free so as no storage of waste can be done along roads. </a:t>
            </a:r>
          </a:p>
          <a:p>
            <a:r>
              <a:rPr lang="en-IN" sz="1400" u="none" strike="noStrike" dirty="0">
                <a:solidFill>
                  <a:schemeClr val="accent1">
                    <a:lumMod val="20000"/>
                    <a:lumOff val="80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Fixing of litter bins in all commercial areas. Establishment of modern transfer stations at strategic locations </a:t>
            </a:r>
          </a:p>
          <a:p>
            <a:endParaRPr lang="en-IN" u="none" strike="noStrike" dirty="0">
              <a:solidFill>
                <a:schemeClr val="accent1">
                  <a:lumMod val="20000"/>
                  <a:lumOff val="80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u="none" strike="noStrike" dirty="0">
              <a:solidFill>
                <a:schemeClr val="accent1">
                  <a:lumMod val="20000"/>
                  <a:lumOff val="80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137653" y="6456903"/>
            <a:ext cx="8652386" cy="365125"/>
          </a:xfrm>
        </p:spPr>
        <p:txBody>
          <a:bodyPr/>
          <a:lstStyle/>
          <a:p>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Design a Web/Mobile Application for above categories and provide innovative solutions. </a:t>
            </a:r>
            <a:r>
              <a:rPr lang="en-IN" sz="1800" dirty="0">
                <a:solidFill>
                  <a:schemeClr val="accent1">
                    <a:lumMod val="20000"/>
                    <a:lumOff val="80000"/>
                  </a:schemeClr>
                </a:solidFill>
                <a:effectLst/>
                <a:latin typeface="Calibri" panose="020F0502020204030204" pitchFamily="34" charset="0"/>
                <a:ea typeface="Calibri" panose="020F0502020204030204" pitchFamily="34" charset="0"/>
              </a:rPr>
              <a:t> </a:t>
            </a:r>
            <a:endPar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endParaRPr>
          </a:p>
          <a:p>
            <a:endParaRPr lang="en-US" dirty="0">
              <a:solidFill>
                <a:schemeClr val="accent1">
                  <a:lumMod val="20000"/>
                  <a:lumOff val="80000"/>
                </a:schemeClr>
              </a:solidFill>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Main Modules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US" dirty="0"/>
              <a:t>There are three main modules used in the project</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Waste segregation </a:t>
            </a:r>
          </a:p>
          <a:p>
            <a:r>
              <a:rPr lang="en-US" dirty="0"/>
              <a:t>(using Machine learning)</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Posting complaint (with location sharing)</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endParaRPr lang="en-US" dirty="0"/>
          </a:p>
          <a:p>
            <a:r>
              <a:rPr lang="en-US" dirty="0"/>
              <a:t>Admin </a:t>
            </a:r>
          </a:p>
          <a:p>
            <a:r>
              <a:rPr lang="en-US" dirty="0"/>
              <a:t>dashboard</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Our Proposed solution</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a:xfrm>
            <a:off x="474057" y="1543665"/>
            <a:ext cx="11206666" cy="3687096"/>
          </a:xfrm>
        </p:spPr>
        <p:txBody>
          <a:bodyPr/>
          <a:lstStyle/>
          <a:p>
            <a:pPr algn="just"/>
            <a:r>
              <a:rPr lang="en-US" sz="1800" dirty="0"/>
              <a:t>Our idea is to create a web app where the user and admin both will be able manage and track the garbage disposal.</a:t>
            </a:r>
          </a:p>
          <a:p>
            <a:pPr algn="just"/>
            <a:r>
              <a:rPr lang="en-US" sz="1800" dirty="0"/>
              <a:t>The web app will have the user login and admin login the user will have the access to post a complaint to the municipality that is the admin regarding any garbage not disposed in there particular area by sharing their location.  Also the user will be able to use a waste segregation module where the they need to take a picture of the waste to be disposed and it will be </a:t>
            </a:r>
            <a:r>
              <a:rPr lang="en-US" sz="1800" dirty="0" err="1"/>
              <a:t>catagorized</a:t>
            </a:r>
            <a:r>
              <a:rPr lang="en-US" sz="1800" dirty="0"/>
              <a:t> as </a:t>
            </a:r>
            <a:r>
              <a:rPr lang="en-US" sz="1800" dirty="0">
                <a:solidFill>
                  <a:schemeClr val="accent3">
                    <a:lumMod val="75000"/>
                  </a:schemeClr>
                </a:solidFill>
              </a:rPr>
              <a:t>RECYCLABLE , HAZARDOUS ,  RESIDUAL  AND FOOD WASTES. </a:t>
            </a:r>
          </a:p>
          <a:p>
            <a:pPr algn="just"/>
            <a:r>
              <a:rPr lang="en-US" sz="1800" dirty="0"/>
              <a:t>The admin login will have there own dashboard to  view complaints and to manage all the user details.</a:t>
            </a:r>
          </a:p>
        </p:txBody>
      </p:sp>
    </p:spTree>
    <p:extLst>
      <p:ext uri="{BB962C8B-B14F-4D97-AF65-F5344CB8AC3E}">
        <p14:creationId xmlns:p14="http://schemas.microsoft.com/office/powerpoint/2010/main" val="125063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D5CCF-E2F2-E3A3-2828-D58F2F04EE5A}"/>
              </a:ext>
            </a:extLst>
          </p:cNvPr>
          <p:cNvSpPr>
            <a:spLocks noGrp="1"/>
          </p:cNvSpPr>
          <p:nvPr>
            <p:ph type="title"/>
          </p:nvPr>
        </p:nvSpPr>
        <p:spPr/>
        <p:txBody>
          <a:bodyPr/>
          <a:lstStyle/>
          <a:p>
            <a:r>
              <a:rPr lang="en-IN" dirty="0"/>
              <a:t>TECNOLOGY USED </a:t>
            </a:r>
          </a:p>
        </p:txBody>
      </p:sp>
      <p:sp>
        <p:nvSpPr>
          <p:cNvPr id="4" name="Footer Placeholder 3">
            <a:extLst>
              <a:ext uri="{FF2B5EF4-FFF2-40B4-BE49-F238E27FC236}">
                <a16:creationId xmlns:a16="http://schemas.microsoft.com/office/drawing/2014/main" id="{6F6B5164-FA01-8D36-795A-5478A8B3BD63}"/>
              </a:ext>
            </a:extLst>
          </p:cNvPr>
          <p:cNvSpPr>
            <a:spLocks noGrp="1"/>
          </p:cNvSpPr>
          <p:nvPr>
            <p:ph type="ftr" sz="quarter" idx="11"/>
          </p:nvPr>
        </p:nvSpPr>
        <p:spPr>
          <a:xfrm>
            <a:off x="336405" y="1799303"/>
            <a:ext cx="11028546" cy="471949"/>
          </a:xfrm>
        </p:spPr>
        <p:txBody>
          <a:bodyPr/>
          <a:lstStyle/>
          <a:p>
            <a:r>
              <a:rPr lang="en-US" sz="1800" dirty="0"/>
              <a:t>Our ML model is developed using computer vision </a:t>
            </a:r>
          </a:p>
        </p:txBody>
      </p:sp>
      <p:pic>
        <p:nvPicPr>
          <p:cNvPr id="7" name="Picture 6">
            <a:extLst>
              <a:ext uri="{FF2B5EF4-FFF2-40B4-BE49-F238E27FC236}">
                <a16:creationId xmlns:a16="http://schemas.microsoft.com/office/drawing/2014/main" id="{DE8589B3-834B-366E-674E-09D7676F52FC}"/>
              </a:ext>
            </a:extLst>
          </p:cNvPr>
          <p:cNvPicPr>
            <a:picLocks noChangeAspect="1"/>
          </p:cNvPicPr>
          <p:nvPr/>
        </p:nvPicPr>
        <p:blipFill>
          <a:blip r:embed="rId2"/>
          <a:stretch>
            <a:fillRect/>
          </a:stretch>
        </p:blipFill>
        <p:spPr>
          <a:xfrm>
            <a:off x="1814619" y="2379867"/>
            <a:ext cx="7593713" cy="4283025"/>
          </a:xfrm>
          <a:prstGeom prst="rect">
            <a:avLst/>
          </a:prstGeom>
        </p:spPr>
      </p:pic>
    </p:spTree>
    <p:extLst>
      <p:ext uri="{BB962C8B-B14F-4D97-AF65-F5344CB8AC3E}">
        <p14:creationId xmlns:p14="http://schemas.microsoft.com/office/powerpoint/2010/main" val="411185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13C0-902A-1B4B-89D8-0C91005D0565}"/>
              </a:ext>
            </a:extLst>
          </p:cNvPr>
          <p:cNvSpPr>
            <a:spLocks noGrp="1"/>
          </p:cNvSpPr>
          <p:nvPr>
            <p:ph type="title"/>
          </p:nvPr>
        </p:nvSpPr>
        <p:spPr/>
        <p:txBody>
          <a:bodyPr/>
          <a:lstStyle/>
          <a:p>
            <a:r>
              <a:rPr lang="en-IN" dirty="0"/>
              <a:t>output</a:t>
            </a:r>
          </a:p>
        </p:txBody>
      </p:sp>
      <p:sp>
        <p:nvSpPr>
          <p:cNvPr id="6" name="Slide Number Placeholder 5">
            <a:extLst>
              <a:ext uri="{FF2B5EF4-FFF2-40B4-BE49-F238E27FC236}">
                <a16:creationId xmlns:a16="http://schemas.microsoft.com/office/drawing/2014/main" id="{5D3F5872-8B4F-F70D-5B93-CF34CD201D73}"/>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8" name="Picture 7">
            <a:extLst>
              <a:ext uri="{FF2B5EF4-FFF2-40B4-BE49-F238E27FC236}">
                <a16:creationId xmlns:a16="http://schemas.microsoft.com/office/drawing/2014/main" id="{69594171-9D41-6DB7-D157-F86DCD390B79}"/>
              </a:ext>
            </a:extLst>
          </p:cNvPr>
          <p:cNvPicPr>
            <a:picLocks noChangeAspect="1"/>
          </p:cNvPicPr>
          <p:nvPr/>
        </p:nvPicPr>
        <p:blipFill>
          <a:blip r:embed="rId2"/>
          <a:stretch>
            <a:fillRect/>
          </a:stretch>
        </p:blipFill>
        <p:spPr>
          <a:xfrm>
            <a:off x="535509" y="2949677"/>
            <a:ext cx="6279371" cy="3563967"/>
          </a:xfrm>
          <a:prstGeom prst="rect">
            <a:avLst/>
          </a:prstGeom>
        </p:spPr>
      </p:pic>
    </p:spTree>
    <p:extLst>
      <p:ext uri="{BB962C8B-B14F-4D97-AF65-F5344CB8AC3E}">
        <p14:creationId xmlns:p14="http://schemas.microsoft.com/office/powerpoint/2010/main" val="325062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8F91-A2D9-6AB3-D2AB-E5704914F431}"/>
              </a:ext>
            </a:extLst>
          </p:cNvPr>
          <p:cNvSpPr>
            <a:spLocks noGrp="1"/>
          </p:cNvSpPr>
          <p:nvPr>
            <p:ph type="title"/>
          </p:nvPr>
        </p:nvSpPr>
        <p:spPr/>
        <p:txBody>
          <a:bodyPr/>
          <a:lstStyle/>
          <a:p>
            <a:r>
              <a:rPr lang="en-IN" dirty="0"/>
              <a:t>output</a:t>
            </a:r>
          </a:p>
        </p:txBody>
      </p:sp>
      <p:sp>
        <p:nvSpPr>
          <p:cNvPr id="6" name="Slide Number Placeholder 5">
            <a:extLst>
              <a:ext uri="{FF2B5EF4-FFF2-40B4-BE49-F238E27FC236}">
                <a16:creationId xmlns:a16="http://schemas.microsoft.com/office/drawing/2014/main" id="{91669969-32DD-ABC4-661A-9F90DCBF456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377D9864-1CFB-15B6-7E53-7A89AC4864ED}"/>
              </a:ext>
            </a:extLst>
          </p:cNvPr>
          <p:cNvPicPr>
            <a:picLocks noChangeAspect="1"/>
          </p:cNvPicPr>
          <p:nvPr/>
        </p:nvPicPr>
        <p:blipFill>
          <a:blip r:embed="rId2"/>
          <a:stretch>
            <a:fillRect/>
          </a:stretch>
        </p:blipFill>
        <p:spPr>
          <a:xfrm>
            <a:off x="462116" y="2971698"/>
            <a:ext cx="6132422" cy="3448767"/>
          </a:xfrm>
          <a:prstGeom prst="rect">
            <a:avLst/>
          </a:prstGeom>
        </p:spPr>
      </p:pic>
    </p:spTree>
    <p:extLst>
      <p:ext uri="{BB962C8B-B14F-4D97-AF65-F5344CB8AC3E}">
        <p14:creationId xmlns:p14="http://schemas.microsoft.com/office/powerpoint/2010/main" val="399200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A0CA-C8C1-39D0-8B5A-F3DCBA18FD6A}"/>
              </a:ext>
            </a:extLst>
          </p:cNvPr>
          <p:cNvSpPr>
            <a:spLocks noGrp="1"/>
          </p:cNvSpPr>
          <p:nvPr>
            <p:ph type="title"/>
          </p:nvPr>
        </p:nvSpPr>
        <p:spPr/>
        <p:txBody>
          <a:bodyPr/>
          <a:lstStyle/>
          <a:p>
            <a:r>
              <a:rPr lang="en-IN" dirty="0"/>
              <a:t>output</a:t>
            </a:r>
          </a:p>
        </p:txBody>
      </p:sp>
      <p:sp>
        <p:nvSpPr>
          <p:cNvPr id="6" name="Slide Number Placeholder 5">
            <a:extLst>
              <a:ext uri="{FF2B5EF4-FFF2-40B4-BE49-F238E27FC236}">
                <a16:creationId xmlns:a16="http://schemas.microsoft.com/office/drawing/2014/main" id="{561845EF-01D0-6214-E079-CEBF2A9EBC7A}"/>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8" name="Picture 7">
            <a:extLst>
              <a:ext uri="{FF2B5EF4-FFF2-40B4-BE49-F238E27FC236}">
                <a16:creationId xmlns:a16="http://schemas.microsoft.com/office/drawing/2014/main" id="{31E01641-AB09-56BD-DBE0-4BC909B2B628}"/>
              </a:ext>
            </a:extLst>
          </p:cNvPr>
          <p:cNvPicPr>
            <a:picLocks noChangeAspect="1"/>
          </p:cNvPicPr>
          <p:nvPr/>
        </p:nvPicPr>
        <p:blipFill>
          <a:blip r:embed="rId2"/>
          <a:stretch>
            <a:fillRect/>
          </a:stretch>
        </p:blipFill>
        <p:spPr>
          <a:xfrm>
            <a:off x="494642" y="2995477"/>
            <a:ext cx="6142132" cy="3438824"/>
          </a:xfrm>
          <a:prstGeom prst="rect">
            <a:avLst/>
          </a:prstGeom>
        </p:spPr>
      </p:pic>
    </p:spTree>
    <p:extLst>
      <p:ext uri="{BB962C8B-B14F-4D97-AF65-F5344CB8AC3E}">
        <p14:creationId xmlns:p14="http://schemas.microsoft.com/office/powerpoint/2010/main" val="106353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C78-FF4B-E579-528F-D509D86B7F9B}"/>
              </a:ext>
            </a:extLst>
          </p:cNvPr>
          <p:cNvSpPr>
            <a:spLocks noGrp="1"/>
          </p:cNvSpPr>
          <p:nvPr>
            <p:ph type="title"/>
          </p:nvPr>
        </p:nvSpPr>
        <p:spPr/>
        <p:txBody>
          <a:bodyPr/>
          <a:lstStyle/>
          <a:p>
            <a:r>
              <a:rPr lang="en-IN" dirty="0"/>
              <a:t>output</a:t>
            </a:r>
          </a:p>
        </p:txBody>
      </p:sp>
      <p:sp>
        <p:nvSpPr>
          <p:cNvPr id="5" name="Footer Placeholder 4">
            <a:extLst>
              <a:ext uri="{FF2B5EF4-FFF2-40B4-BE49-F238E27FC236}">
                <a16:creationId xmlns:a16="http://schemas.microsoft.com/office/drawing/2014/main" id="{60C70EFB-B651-BC77-5E65-4EF9EB1B3154}"/>
              </a:ext>
            </a:extLst>
          </p:cNvPr>
          <p:cNvSpPr>
            <a:spLocks noGrp="1"/>
          </p:cNvSpPr>
          <p:nvPr>
            <p:ph type="ftr" sz="quarter" idx="11"/>
          </p:nvPr>
        </p:nvSpPr>
        <p:spPr/>
        <p:txBody>
          <a:bodyPr/>
          <a:lstStyle/>
          <a:p>
            <a:r>
              <a:rPr lang="en-US"/>
              <a:t>Scientific findings</a:t>
            </a:r>
            <a:endParaRPr lang="en-US" dirty="0"/>
          </a:p>
        </p:txBody>
      </p:sp>
      <p:sp>
        <p:nvSpPr>
          <p:cNvPr id="6" name="Slide Number Placeholder 5">
            <a:extLst>
              <a:ext uri="{FF2B5EF4-FFF2-40B4-BE49-F238E27FC236}">
                <a16:creationId xmlns:a16="http://schemas.microsoft.com/office/drawing/2014/main" id="{364693B4-793B-8D1A-4C12-9EEB3CFF5B61}"/>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8" name="Picture 7">
            <a:extLst>
              <a:ext uri="{FF2B5EF4-FFF2-40B4-BE49-F238E27FC236}">
                <a16:creationId xmlns:a16="http://schemas.microsoft.com/office/drawing/2014/main" id="{6A3D16CF-97AB-DE4A-A2D3-3231F10D9EB9}"/>
              </a:ext>
            </a:extLst>
          </p:cNvPr>
          <p:cNvPicPr>
            <a:picLocks noChangeAspect="1"/>
          </p:cNvPicPr>
          <p:nvPr/>
        </p:nvPicPr>
        <p:blipFill>
          <a:blip r:embed="rId2"/>
          <a:stretch>
            <a:fillRect/>
          </a:stretch>
        </p:blipFill>
        <p:spPr>
          <a:xfrm>
            <a:off x="422787" y="2918552"/>
            <a:ext cx="6518048" cy="3672771"/>
          </a:xfrm>
          <a:prstGeom prst="rect">
            <a:avLst/>
          </a:prstGeom>
        </p:spPr>
      </p:pic>
    </p:spTree>
    <p:extLst>
      <p:ext uri="{BB962C8B-B14F-4D97-AF65-F5344CB8AC3E}">
        <p14:creationId xmlns:p14="http://schemas.microsoft.com/office/powerpoint/2010/main" val="379283303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138</TotalTime>
  <Words>404</Words>
  <Application>Microsoft Office PowerPoint</Application>
  <PresentationFormat>Widescreen</PresentationFormat>
  <Paragraphs>50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Nova</vt:lpstr>
      <vt:lpstr>Biome</vt:lpstr>
      <vt:lpstr>Biome Light</vt:lpstr>
      <vt:lpstr>Calibri</vt:lpstr>
      <vt:lpstr>Segoe UI</vt:lpstr>
      <vt:lpstr>Times New Roman</vt:lpstr>
      <vt:lpstr>Office Theme</vt:lpstr>
      <vt:lpstr>WASTE </vt:lpstr>
      <vt:lpstr>Problem Statement</vt:lpstr>
      <vt:lpstr>Main Modules</vt:lpstr>
      <vt:lpstr>Our Proposed solution</vt:lpstr>
      <vt:lpstr>TECNOLOGY USED </vt:lpstr>
      <vt:lpstr>output</vt:lpstr>
      <vt:lpstr>output</vt:lpstr>
      <vt:lpstr>output</vt:lpstr>
      <vt:lpstr>output</vt:lpstr>
      <vt:lpstr>Web complaint output</vt:lpstr>
      <vt:lpstr>Web complaint output</vt:lpstr>
      <vt:lpstr>Web complaint output</vt:lpstr>
      <vt:lpstr>Web complaint output</vt:lpstr>
      <vt:lpstr>Conclusion  Thus the project for a smart city and waste management is developed successfully.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dc:title>
  <dc:creator>Gayathri Subbiah</dc:creator>
  <cp:lastModifiedBy>Gayathri Subbiah</cp:lastModifiedBy>
  <cp:revision>2</cp:revision>
  <dcterms:created xsi:type="dcterms:W3CDTF">2022-11-05T04:07:59Z</dcterms:created>
  <dcterms:modified xsi:type="dcterms:W3CDTF">2022-11-05T06:26:37Z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